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1" r:id="rId4"/>
    <p:sldMasterId id="2147483742" r:id="rId5"/>
    <p:sldMasterId id="2147483743" r:id="rId6"/>
    <p:sldMasterId id="2147483744" r:id="rId7"/>
    <p:sldMasterId id="2147483745" r:id="rId8"/>
    <p:sldMasterId id="214748374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</p:sldIdLst>
  <p:sldSz cy="13716000" cx="24384000"/>
  <p:notesSz cx="6858000" cy="9144000"/>
  <p:embeddedFontLst>
    <p:embeddedFont>
      <p:font typeface="Helvetica Neue"/>
      <p:regular r:id="rId167"/>
      <p:bold r:id="rId168"/>
      <p:italic r:id="rId169"/>
      <p:boldItalic r:id="rId170"/>
    </p:embeddedFont>
    <p:embeddedFont>
      <p:font typeface="Helvetica Neue Light"/>
      <p:regular r:id="rId171"/>
      <p:bold r:id="rId172"/>
      <p:italic r:id="rId173"/>
      <p:boldItalic r:id="rId174"/>
    </p:embeddedFont>
    <p:embeddedFont>
      <p:font typeface="Gill Sans"/>
      <p:regular r:id="rId175"/>
      <p:bold r:id="rId1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9153A92-423C-4CFD-8E14-83F07C0920EC}">
  <a:tblStyle styleId="{E9153A92-423C-4CFD-8E14-83F07C0920EC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GillSans-bold.fntdata"/><Relationship Id="rId36" Type="http://schemas.openxmlformats.org/officeDocument/2006/relationships/slide" Target="slides/slide26.xml"/><Relationship Id="rId175" Type="http://schemas.openxmlformats.org/officeDocument/2006/relationships/font" Target="fonts/GillSans-regular.fntdata"/><Relationship Id="rId39" Type="http://schemas.openxmlformats.org/officeDocument/2006/relationships/slide" Target="slides/slide29.xml"/><Relationship Id="rId174" Type="http://schemas.openxmlformats.org/officeDocument/2006/relationships/font" Target="fonts/HelveticaNeueLight-boldItalic.fntdata"/><Relationship Id="rId38" Type="http://schemas.openxmlformats.org/officeDocument/2006/relationships/slide" Target="slides/slide28.xml"/><Relationship Id="rId173" Type="http://schemas.openxmlformats.org/officeDocument/2006/relationships/font" Target="fonts/HelveticaNeueLigh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HelveticaNeueLight-bold.fntdata"/><Relationship Id="rId65" Type="http://schemas.openxmlformats.org/officeDocument/2006/relationships/slide" Target="slides/slide55.xml"/><Relationship Id="rId171" Type="http://schemas.openxmlformats.org/officeDocument/2006/relationships/font" Target="fonts/HelveticaNeueLight-regular.fntdata"/><Relationship Id="rId68" Type="http://schemas.openxmlformats.org/officeDocument/2006/relationships/slide" Target="slides/slide58.xml"/><Relationship Id="rId170" Type="http://schemas.openxmlformats.org/officeDocument/2006/relationships/font" Target="fonts/HelveticaNeue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font" Target="fonts/HelveticaNeue-italic.fntdata"/><Relationship Id="rId168" Type="http://schemas.openxmlformats.org/officeDocument/2006/relationships/font" Target="fonts/HelveticaNeue-bold.fntdata"/><Relationship Id="rId167" Type="http://schemas.openxmlformats.org/officeDocument/2006/relationships/font" Target="fonts/HelveticaNeue-regular.fntdata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4572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9144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13716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18288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22860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2743200" marR="0" rtl="0" algn="l">
              <a:lnSpc>
                <a:spcPct val="117999"/>
              </a:lnSpc>
              <a:spcBef>
                <a:spcPts val="0"/>
              </a:spcBef>
              <a:buChar char="●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3200400" marR="0" rtl="0" algn="l">
              <a:lnSpc>
                <a:spcPct val="117999"/>
              </a:lnSpc>
              <a:spcBef>
                <a:spcPts val="0"/>
              </a:spcBef>
              <a:buChar char="○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3657600" marR="0" rtl="0" algn="l">
              <a:lnSpc>
                <a:spcPct val="117999"/>
              </a:lnSpc>
              <a:spcBef>
                <a:spcPts val="0"/>
              </a:spcBef>
              <a:buChar char="■"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4" name="Shape 19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2" name="Shape 20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8" name="Shape 2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2" name="Shape 2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5" name="Shape 2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" name="Shape 2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3" name="Shape 2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0" name="Shape 2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8" name="Shape 2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5" name="Shape 2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7894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171450" lvl="0" rtl="0">
              <a:lnSpc>
                <a:spcPct val="115000"/>
              </a:lnSpc>
              <a:spcBef>
                <a:spcPts val="0"/>
              </a:spcBef>
              <a:buSzPct val="57894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50000"/>
              <a:buNone/>
            </a:pPr>
            <a:r>
              <a:t/>
            </a:r>
            <a:endParaRPr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(1)\frac{\partial{E}}{\partial{a_1}}=\frac{a_1-t}{a_1(1-a_1)}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=\frac{\partial{E}}{\partial{l}}*{\color{cyan}1}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-69850" lvl="0" marL="0" marR="0" rtl="0" algn="l">
              <a:lnSpc>
                <a:spcPct val="117999"/>
              </a:lnSpc>
              <a:spcBef>
                <a:spcPts val="0"/>
              </a:spcBef>
              <a:buSzPct val="78571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9" lvl="0" marL="4653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84389" lvl="1" marL="8082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84389" lvl="2" marL="11511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84389" lvl="3" marL="14940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84389" lvl="4" marL="1836964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3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8" lvl="2" marL="20044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8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8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103124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9157" lvl="1" marL="14710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9157" lvl="2" marL="2004482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9157" lvl="3" marL="25378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9157" lvl="4" marL="313478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284388" lvl="0" marL="4653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84388" lvl="1" marL="8082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84388" lvl="2" marL="11511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4388" lvl="3" marL="14940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84388" lvl="4" marL="1836963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/>
          <p:nvPr>
            <p:ph idx="3" type="pic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/>
          <p:nvPr>
            <p:ph idx="4" type="pic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Shape 257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Shape 258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pic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pic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0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pic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330200" lvl="0" marL="5715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8300" lvl="1" marL="11811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7653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23749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9464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ct val="77083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pic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Shape 305"/>
          <p:cNvSpPr/>
          <p:nvPr>
            <p:ph idx="3" type="pic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Shape 306"/>
          <p:cNvSpPr/>
          <p:nvPr>
            <p:ph idx="4" type="pic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1016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" lvl="1" marL="1460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5400" lvl="2" marL="1993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8100" lvl="3" marL="2540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63500" lvl="4" marL="3149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66666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04800" lvl="0" marL="469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04800" lvl="1" marL="812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79400" lvl="2" marL="11557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66700" lvl="3" marL="14859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66700" lvl="4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ct val="78378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6" lvl="0" marL="617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Shape 376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Shape 377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7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161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51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51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-379235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9235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9235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9235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9235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79235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79236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79236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79236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-36830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830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640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830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6830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6830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6830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ct val="72549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/>
          <a:lstStyle>
            <a:lvl1pPr indent="-46990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990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990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990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990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990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990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4450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990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ct val="7377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-US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rIns="91400" wrap="square" tIns="91400"/>
          <a:lstStyle>
            <a:lvl1pPr indent="-635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016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032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8.png"/><Relationship Id="rId13" Type="http://schemas.openxmlformats.org/officeDocument/2006/relationships/image" Target="../media/image105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5" Type="http://schemas.openxmlformats.org/officeDocument/2006/relationships/image" Target="../media/image110.png"/><Relationship Id="rId14" Type="http://schemas.openxmlformats.org/officeDocument/2006/relationships/image" Target="../media/image104.png"/><Relationship Id="rId17" Type="http://schemas.openxmlformats.org/officeDocument/2006/relationships/image" Target="../media/image101.png"/><Relationship Id="rId16" Type="http://schemas.openxmlformats.org/officeDocument/2006/relationships/image" Target="../media/image102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8.png"/><Relationship Id="rId13" Type="http://schemas.openxmlformats.org/officeDocument/2006/relationships/image" Target="../media/image105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5" Type="http://schemas.openxmlformats.org/officeDocument/2006/relationships/image" Target="../media/image110.png"/><Relationship Id="rId14" Type="http://schemas.openxmlformats.org/officeDocument/2006/relationships/image" Target="../media/image104.png"/><Relationship Id="rId17" Type="http://schemas.openxmlformats.org/officeDocument/2006/relationships/image" Target="../media/image101.png"/><Relationship Id="rId16" Type="http://schemas.openxmlformats.org/officeDocument/2006/relationships/image" Target="../media/image102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8.png"/><Relationship Id="rId4" Type="http://schemas.openxmlformats.org/officeDocument/2006/relationships/image" Target="../media/image12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3.png"/><Relationship Id="rId4" Type="http://schemas.openxmlformats.org/officeDocument/2006/relationships/image" Target="../media/image4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25.png"/><Relationship Id="rId4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7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7.png"/><Relationship Id="rId4" Type="http://schemas.openxmlformats.org/officeDocument/2006/relationships/image" Target="../media/image11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24.png"/><Relationship Id="rId4" Type="http://schemas.openxmlformats.org/officeDocument/2006/relationships/image" Target="../media/image116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61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6.png"/><Relationship Id="rId4" Type="http://schemas.openxmlformats.org/officeDocument/2006/relationships/image" Target="../media/image12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61.png"/><Relationship Id="rId4" Type="http://schemas.openxmlformats.org/officeDocument/2006/relationships/image" Target="../media/image123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www.andreykurenkov.com/writing/a-brief-history-of-neural-nets-and-deep-learning-part-4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5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3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3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3.jpg"/><Relationship Id="rId4" Type="http://schemas.openxmlformats.org/officeDocument/2006/relationships/image" Target="../media/image130.png"/><Relationship Id="rId5" Type="http://schemas.openxmlformats.org/officeDocument/2006/relationships/image" Target="../media/image134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8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5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9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41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kag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8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image" Target="../media/image154.png"/><Relationship Id="rId6" Type="http://schemas.openxmlformats.org/officeDocument/2006/relationships/image" Target="../media/image145.png"/><Relationship Id="rId7" Type="http://schemas.openxmlformats.org/officeDocument/2006/relationships/image" Target="../media/image14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7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8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9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5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0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0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0.png"/><Relationship Id="rId4" Type="http://schemas.openxmlformats.org/officeDocument/2006/relationships/image" Target="../media/image142.png"/><Relationship Id="rId5" Type="http://schemas.openxmlformats.org/officeDocument/2006/relationships/image" Target="../media/image154.png"/><Relationship Id="rId6" Type="http://schemas.openxmlformats.org/officeDocument/2006/relationships/image" Target="../media/image145.png"/><Relationship Id="rId7" Type="http://schemas.openxmlformats.org/officeDocument/2006/relationships/image" Target="../media/image1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hyperlink" Target="https://www.udacity.com/course/viewer#!/c-ud730/l-6370362152/m-63798118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udacity.com/course/viewer#!/c-ud730/l-6370362152/m-637981181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hyperlink" Target="http://matlabgeeks.com/tips-tutorials/neural-networks-a-multilayer-perceptron-in-matlab/" TargetMode="External"/><Relationship Id="rId5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66.png"/><Relationship Id="rId8" Type="http://schemas.openxmlformats.org/officeDocument/2006/relationships/image" Target="../media/image7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4.png"/><Relationship Id="rId4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2.png"/><Relationship Id="rId4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png"/><Relationship Id="rId4" Type="http://schemas.openxmlformats.org/officeDocument/2006/relationships/image" Target="../media/image8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png"/><Relationship Id="rId4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png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7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78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8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5" Type="http://schemas.openxmlformats.org/officeDocument/2006/relationships/image" Target="../media/image104.png"/><Relationship Id="rId14" Type="http://schemas.openxmlformats.org/officeDocument/2006/relationships/image" Target="../media/image103.png"/><Relationship Id="rId16" Type="http://schemas.openxmlformats.org/officeDocument/2006/relationships/image" Target="../media/image101.png"/><Relationship Id="rId5" Type="http://schemas.openxmlformats.org/officeDocument/2006/relationships/image" Target="../media/image87.png"/><Relationship Id="rId6" Type="http://schemas.openxmlformats.org/officeDocument/2006/relationships/image" Target="../media/image100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6.png"/><Relationship Id="rId10" Type="http://schemas.openxmlformats.org/officeDocument/2006/relationships/image" Target="../media/image95.png"/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5" Type="http://schemas.openxmlformats.org/officeDocument/2006/relationships/image" Target="../media/image106.png"/><Relationship Id="rId14" Type="http://schemas.openxmlformats.org/officeDocument/2006/relationships/image" Target="../media/image103.png"/><Relationship Id="rId17" Type="http://schemas.openxmlformats.org/officeDocument/2006/relationships/image" Target="../media/image107.png"/><Relationship Id="rId16" Type="http://schemas.openxmlformats.org/officeDocument/2006/relationships/image" Target="../media/image105.png"/><Relationship Id="rId5" Type="http://schemas.openxmlformats.org/officeDocument/2006/relationships/image" Target="../media/image87.png"/><Relationship Id="rId19" Type="http://schemas.openxmlformats.org/officeDocument/2006/relationships/image" Target="../media/image101.png"/><Relationship Id="rId6" Type="http://schemas.openxmlformats.org/officeDocument/2006/relationships/image" Target="../media/image100.png"/><Relationship Id="rId18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0.png"/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108.png"/><Relationship Id="rId15" Type="http://schemas.openxmlformats.org/officeDocument/2006/relationships/image" Target="../media/image103.png"/><Relationship Id="rId14" Type="http://schemas.openxmlformats.org/officeDocument/2006/relationships/image" Target="../media/image98.png"/><Relationship Id="rId17" Type="http://schemas.openxmlformats.org/officeDocument/2006/relationships/image" Target="../media/image105.png"/><Relationship Id="rId16" Type="http://schemas.openxmlformats.org/officeDocument/2006/relationships/image" Target="../media/image106.png"/><Relationship Id="rId5" Type="http://schemas.openxmlformats.org/officeDocument/2006/relationships/image" Target="../media/image87.png"/><Relationship Id="rId19" Type="http://schemas.openxmlformats.org/officeDocument/2006/relationships/image" Target="../media/image109.png"/><Relationship Id="rId6" Type="http://schemas.openxmlformats.org/officeDocument/2006/relationships/image" Target="../media/image100.png"/><Relationship Id="rId18" Type="http://schemas.openxmlformats.org/officeDocument/2006/relationships/image" Target="../media/image104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11" Type="http://schemas.openxmlformats.org/officeDocument/2006/relationships/image" Target="../media/image95.png"/><Relationship Id="rId22" Type="http://schemas.openxmlformats.org/officeDocument/2006/relationships/image" Target="../media/image110.png"/><Relationship Id="rId10" Type="http://schemas.openxmlformats.org/officeDocument/2006/relationships/image" Target="../media/image93.png"/><Relationship Id="rId21" Type="http://schemas.openxmlformats.org/officeDocument/2006/relationships/image" Target="../media/image109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108.png"/><Relationship Id="rId15" Type="http://schemas.openxmlformats.org/officeDocument/2006/relationships/image" Target="../media/image111.png"/><Relationship Id="rId14" Type="http://schemas.openxmlformats.org/officeDocument/2006/relationships/image" Target="../media/image98.png"/><Relationship Id="rId17" Type="http://schemas.openxmlformats.org/officeDocument/2006/relationships/image" Target="../media/image103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5.png"/><Relationship Id="rId6" Type="http://schemas.openxmlformats.org/officeDocument/2006/relationships/image" Target="../media/image100.png"/><Relationship Id="rId18" Type="http://schemas.openxmlformats.org/officeDocument/2006/relationships/image" Target="../media/image106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11" Type="http://schemas.openxmlformats.org/officeDocument/2006/relationships/image" Target="../media/image95.png"/><Relationship Id="rId10" Type="http://schemas.openxmlformats.org/officeDocument/2006/relationships/image" Target="../media/image93.png"/><Relationship Id="rId21" Type="http://schemas.openxmlformats.org/officeDocument/2006/relationships/image" Target="../media/image110.png"/><Relationship Id="rId13" Type="http://schemas.openxmlformats.org/officeDocument/2006/relationships/image" Target="../media/image97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108.png"/><Relationship Id="rId15" Type="http://schemas.openxmlformats.org/officeDocument/2006/relationships/image" Target="../media/image111.png"/><Relationship Id="rId14" Type="http://schemas.openxmlformats.org/officeDocument/2006/relationships/image" Target="../media/image98.png"/><Relationship Id="rId17" Type="http://schemas.openxmlformats.org/officeDocument/2006/relationships/image" Target="../media/image103.png"/><Relationship Id="rId16" Type="http://schemas.openxmlformats.org/officeDocument/2006/relationships/image" Target="../media/image112.png"/><Relationship Id="rId5" Type="http://schemas.openxmlformats.org/officeDocument/2006/relationships/image" Target="../media/image87.png"/><Relationship Id="rId19" Type="http://schemas.openxmlformats.org/officeDocument/2006/relationships/image" Target="../media/image105.png"/><Relationship Id="rId6" Type="http://schemas.openxmlformats.org/officeDocument/2006/relationships/image" Target="../media/image100.png"/><Relationship Id="rId18" Type="http://schemas.openxmlformats.org/officeDocument/2006/relationships/image" Target="../media/image106.png"/><Relationship Id="rId7" Type="http://schemas.openxmlformats.org/officeDocument/2006/relationships/image" Target="../media/image99.png"/><Relationship Id="rId8" Type="http://schemas.openxmlformats.org/officeDocument/2006/relationships/image" Target="../media/image102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8.png"/><Relationship Id="rId13" Type="http://schemas.openxmlformats.org/officeDocument/2006/relationships/image" Target="../media/image105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5" Type="http://schemas.openxmlformats.org/officeDocument/2006/relationships/image" Target="../media/image110.png"/><Relationship Id="rId14" Type="http://schemas.openxmlformats.org/officeDocument/2006/relationships/image" Target="../media/image104.png"/><Relationship Id="rId17" Type="http://schemas.openxmlformats.org/officeDocument/2006/relationships/image" Target="../media/image101.png"/><Relationship Id="rId16" Type="http://schemas.openxmlformats.org/officeDocument/2006/relationships/image" Target="../media/image102.png"/><Relationship Id="rId5" Type="http://schemas.openxmlformats.org/officeDocument/2006/relationships/image" Target="../media/image87.png"/><Relationship Id="rId6" Type="http://schemas.openxmlformats.org/officeDocument/2006/relationships/image" Target="../media/image93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</a:p>
        </p:txBody>
      </p:sp>
      <p:pic>
        <p:nvPicPr>
          <p:cNvPr descr="pasted-image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fmla="val 31472" name="adj1"/>
              <a:gd fmla="val 87354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df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What’s wrong?</a:t>
            </a:r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</a:p>
        </p:txBody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Watchout overfitting!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</a:p>
        </p:txBody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1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</a:p>
        </p:txBody>
      </p:sp>
      <p:pic>
        <p:nvPicPr>
          <p:cNvPr descr="pasted-image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jpeg"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78" name="Shape 2078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2086" name="Shape 2086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regularization, dropouts   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items</a:t>
            </a:r>
          </a:p>
        </p:txBody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Logistic regression with TensorBoard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XOR with deep NN (20 layers)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Best MNIST with DNN (who is the winner?)</a:t>
            </a:r>
          </a:p>
          <a:p>
            <a:pPr indent="-584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5600"/>
              <a:t>deep and wide, different activation functions, dropouts, hyper parameter tunings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Homework (week2) </a:t>
            </a:r>
          </a:p>
        </p:txBody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71000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</a:p>
          <a:p>
            <a:pPr indent="-584200" lvl="0" marL="1371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See some references (http://ndres.me/kaggle-past-solutions/)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Report dataset, your model and hyper parameter details, and results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Linear Regression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Lab (</a:t>
            </a:r>
            <a:r>
              <a:rPr lang="en-US"/>
              <a:t>supplementary)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71120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/>
              <a:t>9400 0.0151413 [array([[ 6.21692038,  6.05913448],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[-6.33773184, -5.75189114]], dtype=float32), array([[ 9.93581772],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[-9.43034935]],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9500 0.014909 [array([[ 6.22498751,  6.07049847],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[-6.34637976, -5.76352596]], dtype=float32), array([[ 9.96414757],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[-9.45942593]],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9600 0.0146836 [array([[ 6.23292685,  6.08166742],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[-6.35489035, -5.77496052]], dtype=float32), array([[ 9.99207973],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[-9.48807526]],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9700 0.0144647 [array([[ 6.24074268,  6.09264851],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[-6.36326933, -5.78619957]], dtype=float32), array([[ 10.01962471],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-9.51631165]],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9800 0.0142521 [array([[ 6.24843407,  6.10344648],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[-6.37151814, -5.79724932]], dtype=float32), array([[ 10.04679298],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-9.54414845]],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9900 0.0140456 [array([[ 6.25601053,  6.11406422],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[-6.3796401 , -5.80811596]], dtype=float32), array([[ 10.07359505],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-9.57159519]], dtype=float32)]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10000 0.0138448 [array([[ 6.26347113,  6.12451124],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[-6.38764334, -5.81880617]], dtype=float32), array([[ 10.10004139],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200"/>
              <a:t>       [ -9.59866238]], dtype=float32)]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Scalar tensors</a:t>
            </a:r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53" name="Shape 215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Histogram (multi-dimensional tensors)</a:t>
            </a:r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4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</a:p>
          <a:p>
            <a:pPr indent="-1841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3548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-US" sz="53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4" name="Shape 504"/>
          <p:cNvSpPr txBox="1"/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80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</a:p>
        </p:txBody>
      </p:sp>
      <p:sp>
        <p:nvSpPr>
          <p:cNvPr id="2194" name="Shape 2194"/>
          <p:cNvSpPr txBox="1"/>
          <p:nvPr>
            <p:ph idx="1" type="body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/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sp>
        <p:nvSpPr>
          <p:cNvPr id="2215" name="Shape 2215"/>
          <p:cNvSpPr txBox="1"/>
          <p:nvPr>
            <p:ph idx="1" type="body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</a:p>
          <a:p>
            <a:pPr indent="0" lvl="0" marL="0" rtl="0">
              <a:spcBef>
                <a:spcPts val="80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runs</a:t>
            </a:r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</a:p>
        </p:txBody>
      </p:sp>
      <p:sp>
        <p:nvSpPr>
          <p:cNvPr id="2228" name="Shape 2228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</a:p>
          <a:p>
            <a:pPr indent="-18415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78378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Multiple labels (a, b, c)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Deep Neural Network</a:t>
            </a:r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(tf.matmul(X,W)+b)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4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Today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XOR with </a:t>
            </a: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Solution: Deep Neural Network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Challenges</a:t>
            </a:r>
            <a:r>
              <a:rPr lang="en-US"/>
              <a:t> of DNN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Computing gradients: chain rules and back propagation 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Vanishing Gradients: Relu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Overfitting: </a:t>
            </a:r>
            <a:r>
              <a:rPr lang="en-US"/>
              <a:t>regularization</a:t>
            </a:r>
            <a:r>
              <a:rPr lang="en-US"/>
              <a:t>, dropouts  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XOR d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http://templ25.mandaringardencity.com/xor-gate-truth-table-2/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Logistic regression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9000"/>
              <a:t>How about m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Machine Learning Basics</a:t>
            </a:r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Linear Regression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Logistic Regression (Binary classification)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Softmax Classification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</a:p>
        </p:txBody>
      </p:sp>
      <p:pic>
        <p:nvPicPr>
          <p:cNvPr descr="pasted-image.png"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</a:t>
            </a: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Multinomial classification</a:t>
            </a:r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i="1" lang="en-US" sz="9000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Neural Net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[2,10], [10,1]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[[ 0.00358802]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[ 0.99366933]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[ 0.99204296]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[ 0.0095663 ]]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4 layers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 7.80e-04]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9.99e-01]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9.98e-01]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 1.55e-03]]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 [ 0.]]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/>
              <a:t>Accuracy:  1.0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Recap: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</a:p>
        </p:txBody>
      </p:sp>
      <p:pic>
        <p:nvPicPr>
          <p:cNvPr descr="pasted-image.png" id="813" name="Shape 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/>
              <a:t>Cost (W) = ...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26" name="Shape 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27" name="Shape 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fmla="val 39896" name="adj1"/>
              <a:gd fmla="val 66082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</a:p>
        </p:txBody>
      </p:sp>
      <p:pic>
        <p:nvPicPr>
          <p:cNvPr descr="pasted-image.pdf" id="834" name="Shape 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6" name="Shape 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How about this case?</a:t>
            </a:r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7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</a:p>
        </p:txBody>
      </p:sp>
      <p:pic>
        <p:nvPicPr>
          <p:cNvPr descr="pasted-image.pdf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Chain Rule</a:t>
            </a:r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9600"/>
              <a:t>g()</a:t>
            </a:r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/>
              <a:t> f()</a:t>
            </a:r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</a:p>
        </p:txBody>
      </p:sp>
      <p:pic>
        <p:nvPicPr>
          <p:cNvPr descr="pasted-image.pdf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/>
              <a:t>w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25000"/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{E9153A92-423C-4CFD-8E14-83F07C0920EC}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46" name="Shape 446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/>
              <a:t>Now we know how to get </a:t>
            </a:r>
            <a:r>
              <a:rPr lang="en-US"/>
              <a:t>derivative</a:t>
            </a:r>
            <a:r>
              <a:rPr lang="en-US"/>
              <a:t>: backpropagation </a:t>
            </a:r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</a:p>
        </p:txBody>
      </p:sp>
      <p:pic>
        <p:nvPicPr>
          <p:cNvPr descr="pasted-image.pdf" id="1173" name="Shape 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/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-US" sz="14900"/>
              <a:t>Tensorflow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“Yes you should understand backprop”</a:t>
            </a:r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rIns="91400" wrap="square" tIns="914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i="1" lang="en-US"/>
              <a:t>TensorFlow automagically makes my networks learn</a:t>
            </a:r>
            <a:r>
              <a:rPr lang="en-US"/>
              <a:t>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not be ready to wrestle with the dangers it presents”</a:t>
            </a:r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88235"/>
              <a:buFont typeface="Gill Sans"/>
            </a:pPr>
            <a:r>
              <a:rPr lang="en-US"/>
              <a:t>“You will be much less effective at building and debugging neural networks.”</a:t>
            </a:r>
          </a:p>
          <a:p>
            <a:pPr indent="-2286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“The good news is that backpropagation is not that difficult to understand”</a:t>
            </a:r>
          </a:p>
          <a:p>
            <a:pPr indent="-241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“if presented properly.”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Forward pass, OK? Just follow (1), (2), (3) and (4)</a:t>
            </a:r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i="1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</a:p>
        </p:txBody>
      </p:sp>
      <p:pic>
        <p:nvPicPr>
          <p:cNvPr descr="pasted-image.pdf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{E9153A92-423C-4CFD-8E14-83F07C0920EC}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54" name="Shape 454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</a:p>
        </p:txBody>
      </p:sp>
      <p:pic>
        <p:nvPicPr>
          <p:cNvPr descr="pasted-image.pdf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</a:p>
        </p:txBody>
      </p:sp>
      <p:pic>
        <p:nvPicPr>
          <p:cNvPr descr="pasted-image.pdf"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000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>
            <p:ph idx="1" type="body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Let’s do back propagation!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will be given. What would be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 We can use the chain rule.</a:t>
            </a:r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rIns="157125" wrap="square" tIns="1571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In the same manner, we can get back prop (4), (3), (1) and (1)!</a:t>
            </a:r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>
            <p:ph idx="1" type="body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These derivatives for each gate will be given.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/>
              <a:t>We can just use them in the chain rule.</a:t>
            </a:r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3800" lIns="243800" rIns="243800" wrap="square" tIns="2438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</a:p>
        </p:txBody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/>
              <a:t>Just apply them one by one and solve each derivative one by one!</a:t>
            </a:r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rIns="157125" wrap="square" tIns="1571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700"/>
              <a:t>For Matrix: http://cs231n.github.io/optimization-2/#staged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Matrix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rIns="157125" wrap="square" tIns="1571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5600"/>
              <a:t>Done! Let’s update our network using derivatives!</a:t>
            </a:r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SzPct val="25000"/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sigma prime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SzPct val="25000"/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